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1" r:id="rId6"/>
    <p:sldId id="323" r:id="rId7"/>
    <p:sldId id="261" r:id="rId8"/>
    <p:sldId id="262" r:id="rId9"/>
    <p:sldId id="269" r:id="rId10"/>
    <p:sldId id="319" r:id="rId11"/>
    <p:sldId id="278" r:id="rId12"/>
    <p:sldId id="271" r:id="rId13"/>
    <p:sldId id="280" r:id="rId14"/>
    <p:sldId id="321" r:id="rId15"/>
    <p:sldId id="322" r:id="rId16"/>
    <p:sldId id="265" r:id="rId17"/>
    <p:sldId id="260" r:id="rId18"/>
    <p:sldId id="314" r:id="rId19"/>
    <p:sldId id="32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75893"/>
  </p:normalViewPr>
  <p:slideViewPr>
    <p:cSldViewPr snapToGrid="0" snapToObjects="1">
      <p:cViewPr varScale="1">
        <p:scale>
          <a:sx n="94" d="100"/>
          <a:sy n="94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E0A33-BA56-2E4C-81E1-D9597E7CB0FA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81E16-C7A5-614C-B332-A7241F083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6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world.com/article/2972251/massive-telescope-array-aims-for-black-hole-gets-gusher-of-data.html" TargetMode="External"/><Relationship Id="rId3" Type="http://schemas.openxmlformats.org/officeDocument/2006/relationships/hyperlink" Target="https://www.statista.com/statistics/255778/number-of-active-wechat-messenger-accounts/" TargetMode="External"/><Relationship Id="rId7" Type="http://schemas.openxmlformats.org/officeDocument/2006/relationships/hyperlink" Target="https://www.worldwidewebsize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xpandedramblings.com/index.php/weibo-user-statistics/" TargetMode="External"/><Relationship Id="rId5" Type="http://schemas.openxmlformats.org/officeDocument/2006/relationships/hyperlink" Target="https://www.statista.com/statistics/282087/number-of-monthly-active-twitter-users/" TargetMode="External"/><Relationship Id="rId4" Type="http://schemas.openxmlformats.org/officeDocument/2006/relationships/hyperlink" Target="https://www.statista.com/statistics/264810/number-of-monthly-active-facebook-users-worldwide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81E16-C7A5-614C-B332-A7241F083ED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37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https://www.statista.com/statistics/255778/number-of-active-wechat-messenger-accounts/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https://www.statista.com/statistics/264810/number-of-monthly-active-facebook-users-worldwide/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https://www.statista.com/statistics/282087/number-of-monthly-active-twitter-users/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https://expandedramblings.com/index.php/weibo-user-statistics/</a:t>
            </a:r>
            <a:endParaRPr kumimoji="1" lang="zh-CN" altLang="en-US" dirty="0"/>
          </a:p>
          <a:p>
            <a:endParaRPr lang="en-US" altLang="zh-CN" dirty="0">
              <a:hlinkClick r:id="rId7"/>
            </a:endParaRPr>
          </a:p>
          <a:p>
            <a:r>
              <a:rPr lang="en-US" altLang="zh-CN" dirty="0">
                <a:hlinkClick r:id="rId7"/>
              </a:rPr>
              <a:t>https://www.worldwidewebsize.com/</a:t>
            </a:r>
            <a:endParaRPr kumimoji="1" lang="zh-CN" altLang="en-US" dirty="0"/>
          </a:p>
          <a:p>
            <a:endParaRPr lang="en-US" altLang="zh-CN" dirty="0">
              <a:hlinkClick r:id="rId8"/>
            </a:endParaRPr>
          </a:p>
          <a:p>
            <a:r>
              <a:rPr lang="en-US" altLang="zh-CN" dirty="0">
                <a:hlinkClick r:id="rId8"/>
              </a:rPr>
              <a:t>https://www.computerworld.com/article/2972251/massive-telescope-array-aims-for-black-hole-gets-gusher-of-data.html</a:t>
            </a:r>
            <a:endParaRPr lang="en-US" altLang="zh-CN" dirty="0"/>
          </a:p>
          <a:p>
            <a:r>
              <a:rPr kumimoji="1" lang="zh-CN" altLang="en-US" dirty="0"/>
              <a:t>人马座</a:t>
            </a:r>
            <a:r>
              <a:rPr kumimoji="1" lang="en-US" altLang="zh-CN" dirty="0"/>
              <a:t>A</a:t>
            </a:r>
            <a:r>
              <a:rPr kumimoji="1" lang="zh-CN" altLang="en-US" dirty="0"/>
              <a:t>*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C39-06F8-6C4F-8D76-916DD300047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500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很多数据大体上是同种类型的，比如字，书，奶茶店，电影。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同类型的个体可能比较多，比如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个常用汉字，数十万本书若干个奶茶店和电影。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数据结构就是研究如何组织数据的一门学问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81E16-C7A5-614C-B332-A7241F083ED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75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实际上，数据结构和算法这门研究来源于操作系统，编译原理，数据库等应用领域，是这些研究过程中总结出来的共性问题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81E16-C7A5-614C-B332-A7241F083ED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82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3E4EE-DA28-7B43-9120-8278C53C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22097E-A864-5749-B048-5CE37C19D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F371C-5764-9B44-B43C-AF94E76E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5D32E9-3FEF-4F45-9A82-EBB2857C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98BF5-2D2E-1544-B863-E4C1348F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61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C25E6-30D8-1D41-9FD1-49741A41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37FAD8-8672-5945-BBF6-0EA7D23C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6C0F5-1728-F041-8DA9-A2AC562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3F2B3-CBC1-5E4C-AB44-415998D3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B13E0-2A32-1041-9FD8-BBA90465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9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3BA2E0-43CD-E549-B5D6-CBE9CED28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86B40F-EBBF-BB4B-8E65-FBD4E682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8C15B-9E27-3049-A5F4-475C657E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429D0-94D2-5F4D-8638-7E9BA3BC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A4B5B-042F-3F4F-A8ED-3B9DFC17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75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D658A-F639-CB4D-87B8-307816E6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4358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1682F-E50D-A74E-8C7D-F9274023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3"/>
            <a:ext cx="10515600" cy="52203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E3EBC5-D1C3-774B-9461-8AA55A7F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DE2E0-743F-AC49-9F2F-CC2CA8D5E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AFF87-E76C-4845-93A9-98D05355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573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DF6D5-DD0E-6743-BA69-07458A393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4218DD-FDE8-4444-A521-CD74DF0B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B43FD-7D4F-EC43-97C6-995428B9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CD8D5-1D58-AA4A-AA6B-473318D7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AEDAD3-F4CF-D641-9F69-0E6E96B3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31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41937-C9F1-8A45-A0A6-1CA8266F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33B50-FD7C-9E4C-9396-F9A61797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F1EED8-EB2B-A04F-9A42-23CB3364B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40B9B-0C0E-F94F-905A-B9BE8D1C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B6DF0C-4EF3-414B-B15F-2B339846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9926D-7543-4C42-89EB-D7AA7FDD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91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20071-3B9E-0D40-BCC1-6691BEE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8F2DA-72F4-9E45-A8CE-2FD2FE523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E0A0E4-E084-A949-A018-DCFA37B1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233F32-36AF-5748-BEDB-9D3956D48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AF93BD-3866-1E4D-925A-4148FD767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C239F0-3CE3-7B43-BF3F-FDDA66F2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D9C7E7-B2CC-7B45-9E66-1F617D01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23B45C-B5A5-0440-BA83-46CA36AE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96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9B4D8-6B65-0742-AD62-6E9184FD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3AC219-8F2C-F241-9914-9F2559EC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FBC7DA-C20D-5145-B984-7BE34510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4DB59-0165-5C4D-A51E-7D4F7E58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94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C6A5DF-1A7A-D14D-ADF3-1DC69954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B76C95-8662-A343-9478-D540C606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F0F81-53C5-D948-B082-EB8C0828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87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D958A-53B1-E343-83DB-1B72A8FF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74E0F-7756-B84A-BBC0-6D77BF07C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960F5F-E3EA-9440-949E-411A3BF14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2C5009-BCF2-EE45-89FA-8376F038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8D228-31C8-7045-AC0A-DE7E9C63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D39046-93EB-0249-BE52-DF1788F9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62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5EBC6-850D-1341-B7D2-85815495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15DF6C-841E-334E-AA48-23D23E723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B2FBA-1884-EE48-832E-B97C65A8A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4A253-D9E9-F34A-B7FF-630DD23F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C4654A-6DEE-9B44-9C9B-A2AE4615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C7F3F1-C195-BB4C-B708-9D15C34B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9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9A4834-95C0-E340-A1C7-EC55C192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F772-BA00-8E4D-A94D-246B3647B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713A0-A2F5-B543-AD7E-90B96CBBB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C04F4-CCCE-104E-A61E-DA7061A84C26}" type="datetimeFigureOut">
              <a:rPr kumimoji="1" lang="zh-CN" altLang="en-US" smtClean="0"/>
              <a:t>2020/9/27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27299E-5F91-6F47-86CB-2C7112ACD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1284D1-7B72-F14E-B9D6-8D815A87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3D4A-8C80-9248-B5EF-925E337258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5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xlinux.nist.gov/dads/HTML/dictionary.html" TargetMode="External"/><Relationship Id="rId3" Type="http://schemas.openxmlformats.org/officeDocument/2006/relationships/hyperlink" Target="https://xlinux.nist.gov/dads/HTML/efficiency.html" TargetMode="External"/><Relationship Id="rId7" Type="http://schemas.openxmlformats.org/officeDocument/2006/relationships/hyperlink" Target="https://xlinux.nist.gov/dads/HTML/heap.html" TargetMode="External"/><Relationship Id="rId2" Type="http://schemas.openxmlformats.org/officeDocument/2006/relationships/hyperlink" Target="https://xlinux.nist.gov/dads/HTML/algorith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linux.nist.gov/dads/HTML/linkedList.html" TargetMode="External"/><Relationship Id="rId5" Type="http://schemas.openxmlformats.org/officeDocument/2006/relationships/hyperlink" Target="https://xlinux.nist.gov/dads/HTML/stack.html" TargetMode="External"/><Relationship Id="rId4" Type="http://schemas.openxmlformats.org/officeDocument/2006/relationships/hyperlink" Target="https://xlinux.nist.gov/dads/HTML/queue.html" TargetMode="External"/><Relationship Id="rId9" Type="http://schemas.openxmlformats.org/officeDocument/2006/relationships/hyperlink" Target="https://xlinux.nist.gov/dads/HTML/tree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3A7FF-40AA-1B45-86DA-6748D2051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7C5560-D4C5-1247-8BDE-7D2A7D25D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28"/>
            <a:ext cx="9144000" cy="783771"/>
          </a:xfrm>
        </p:spPr>
        <p:txBody>
          <a:bodyPr/>
          <a:lstStyle/>
          <a:p>
            <a:r>
              <a:rPr kumimoji="1" lang="en-US" altLang="zh-CN" dirty="0" err="1"/>
              <a:t>Yuhang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3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4DC9D-ADB3-394C-A571-EA459068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organizations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680C8-B027-4643-953A-FAEE0FEB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can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sort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groups</a:t>
            </a:r>
          </a:p>
          <a:p>
            <a:pPr lvl="1"/>
            <a:r>
              <a:rPr kumimoji="1" lang="en-US" altLang="zh-CN" sz="2800" dirty="0"/>
              <a:t>by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press: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{</a:t>
            </a:r>
            <a:r>
              <a:rPr kumimoji="1" lang="zh-CN" altLang="en-US" sz="2800" dirty="0"/>
              <a:t>清华</a:t>
            </a:r>
            <a:r>
              <a:rPr kumimoji="1" lang="en-US" altLang="zh-CN" sz="2800" dirty="0"/>
              <a:t>(DS),</a:t>
            </a:r>
            <a:r>
              <a:rPr kumimoji="1" lang="zh-CN" altLang="en-US" sz="2800" dirty="0"/>
              <a:t> 机工</a:t>
            </a:r>
            <a:r>
              <a:rPr kumimoji="1" lang="en-US" altLang="zh-CN" sz="2800" dirty="0"/>
              <a:t>(DSAAC,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IA),</a:t>
            </a:r>
            <a:r>
              <a:rPr kumimoji="1" lang="zh-CN" altLang="en-US" sz="2800" dirty="0"/>
              <a:t> 人邮</a:t>
            </a:r>
            <a:r>
              <a:rPr kumimoji="1" lang="en-US" altLang="zh-CN" sz="2800" dirty="0"/>
              <a:t>(A,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DL)}</a:t>
            </a:r>
          </a:p>
          <a:p>
            <a:pPr lvl="1"/>
            <a:r>
              <a:rPr kumimoji="1" lang="en-US" altLang="zh-CN" sz="2800" dirty="0"/>
              <a:t>or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content: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{data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structure(DSAAC,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DS),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algorithms(A,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IA),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machine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learning(DL)}</a:t>
            </a:r>
          </a:p>
          <a:p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can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organize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books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according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reading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order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suggestions</a:t>
            </a:r>
          </a:p>
          <a:p>
            <a:pPr lvl="1"/>
            <a:r>
              <a:rPr kumimoji="1" lang="en-US" altLang="zh-CN" sz="2800" dirty="0"/>
              <a:t>{&lt;DSAAC,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IA&gt;,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&lt;DSAAC,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A&gt;,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&lt;DS,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IA&gt;,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&lt;DS,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A&gt;,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&lt;IA,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DL&gt;,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&lt;A,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DL&gt;}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39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6D06F-3EA1-364A-817E-78B708D7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543A11-DB43-BD49-BEB5-51DEDA6A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358"/>
            <a:ext cx="10515600" cy="4803005"/>
          </a:xfrm>
        </p:spPr>
        <p:txBody>
          <a:bodyPr/>
          <a:lstStyle/>
          <a:p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</a:p>
          <a:p>
            <a:pPr lvl="1"/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set</a:t>
            </a:r>
          </a:p>
          <a:p>
            <a:pPr lvl="1"/>
            <a:r>
              <a:rPr kumimoji="1" lang="en-US" altLang="zh-CN" sz="2800" dirty="0"/>
              <a:t>two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sequences</a:t>
            </a:r>
          </a:p>
          <a:p>
            <a:pPr lvl="1"/>
            <a:r>
              <a:rPr kumimoji="1" lang="en-US" altLang="zh-CN" sz="2800" dirty="0"/>
              <a:t>two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trees</a:t>
            </a:r>
          </a:p>
          <a:p>
            <a:pPr lvl="1"/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directed acyclic graph</a:t>
            </a:r>
          </a:p>
          <a:p>
            <a:pPr lvl="1"/>
            <a:r>
              <a:rPr kumimoji="1" lang="en-US" altLang="zh-CN" sz="2800" dirty="0"/>
              <a:t>…</a:t>
            </a:r>
            <a:endParaRPr kumimoji="1" lang="zh-CN" altLang="en-US" sz="2800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66A00F-8184-EA41-A3DD-F4E022907983}"/>
              </a:ext>
            </a:extLst>
          </p:cNvPr>
          <p:cNvSpPr/>
          <p:nvPr/>
        </p:nvSpPr>
        <p:spPr>
          <a:xfrm>
            <a:off x="4171536" y="3935548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清华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89B331-8950-2E42-9AA1-5BEB41F8A753}"/>
              </a:ext>
            </a:extLst>
          </p:cNvPr>
          <p:cNvSpPr/>
          <p:nvPr/>
        </p:nvSpPr>
        <p:spPr>
          <a:xfrm>
            <a:off x="5693227" y="3935548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机工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CFEE48-12C4-D146-AF98-CF1DBCCEAACA}"/>
              </a:ext>
            </a:extLst>
          </p:cNvPr>
          <p:cNvSpPr/>
          <p:nvPr/>
        </p:nvSpPr>
        <p:spPr>
          <a:xfrm>
            <a:off x="7211781" y="3935548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0DF36-49C0-314D-AE19-4878411431BF}"/>
              </a:ext>
            </a:extLst>
          </p:cNvPr>
          <p:cNvSpPr/>
          <p:nvPr/>
        </p:nvSpPr>
        <p:spPr>
          <a:xfrm>
            <a:off x="4171536" y="4394199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00E9E5-69B9-8945-AD7C-DE9D3705BA3D}"/>
              </a:ext>
            </a:extLst>
          </p:cNvPr>
          <p:cNvSpPr/>
          <p:nvPr/>
        </p:nvSpPr>
        <p:spPr>
          <a:xfrm>
            <a:off x="5047132" y="4397102"/>
            <a:ext cx="945286" cy="301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DSAAC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DD0757-535D-A346-B187-33DB490E3C7F}"/>
              </a:ext>
            </a:extLst>
          </p:cNvPr>
          <p:cNvSpPr/>
          <p:nvPr/>
        </p:nvSpPr>
        <p:spPr>
          <a:xfrm>
            <a:off x="6108700" y="4394199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IA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F634FB-C3E4-B44D-9B0C-EC18ED33A6FE}"/>
              </a:ext>
            </a:extLst>
          </p:cNvPr>
          <p:cNvSpPr/>
          <p:nvPr/>
        </p:nvSpPr>
        <p:spPr>
          <a:xfrm>
            <a:off x="6885210" y="4397102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319FBB-B41D-0843-90CF-7C2B559C92B5}"/>
              </a:ext>
            </a:extLst>
          </p:cNvPr>
          <p:cNvSpPr/>
          <p:nvPr/>
        </p:nvSpPr>
        <p:spPr>
          <a:xfrm>
            <a:off x="7647210" y="4397102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DL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45782DF-A095-7845-8609-5A7A8C08CA98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503550" y="4240348"/>
            <a:ext cx="0" cy="153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986F06B-CBA6-394E-AD74-1A2C760E3A0D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5519775" y="4240348"/>
            <a:ext cx="505466" cy="15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72A69F-7338-6F43-B6EC-36802DD6D86B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025241" y="4240348"/>
            <a:ext cx="415473" cy="153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88EFD7D-BB2B-AF4C-B0DC-FA87A12C96F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7217224" y="4240348"/>
            <a:ext cx="326571" cy="15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193F293-8040-2249-9D07-0ACBC056CFBA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7543795" y="4240348"/>
            <a:ext cx="435429" cy="15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FE7976A-21FF-E647-86CF-D4FC3DA2A079}"/>
              </a:ext>
            </a:extLst>
          </p:cNvPr>
          <p:cNvSpPr/>
          <p:nvPr/>
        </p:nvSpPr>
        <p:spPr>
          <a:xfrm>
            <a:off x="5798453" y="3419248"/>
            <a:ext cx="852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books</a:t>
            </a:r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18EC928-DE83-BA4A-BB99-437CCB6CDC8F}"/>
              </a:ext>
            </a:extLst>
          </p:cNvPr>
          <p:cNvCxnSpPr>
            <a:stCxn id="17" idx="2"/>
            <a:endCxn id="4" idx="0"/>
          </p:cNvCxnSpPr>
          <p:nvPr/>
        </p:nvCxnSpPr>
        <p:spPr>
          <a:xfrm flipH="1">
            <a:off x="4503550" y="3724048"/>
            <a:ext cx="1721260" cy="2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D28D002-C51A-3548-9662-0D1155D6392C}"/>
              </a:ext>
            </a:extLst>
          </p:cNvPr>
          <p:cNvCxnSpPr>
            <a:stCxn id="17" idx="2"/>
            <a:endCxn id="5" idx="0"/>
          </p:cNvCxnSpPr>
          <p:nvPr/>
        </p:nvCxnSpPr>
        <p:spPr>
          <a:xfrm flipH="1">
            <a:off x="6025241" y="3724048"/>
            <a:ext cx="199569" cy="2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1B19EE0-A4C9-A041-B154-E64455525649}"/>
              </a:ext>
            </a:extLst>
          </p:cNvPr>
          <p:cNvCxnSpPr>
            <a:stCxn id="17" idx="2"/>
            <a:endCxn id="6" idx="0"/>
          </p:cNvCxnSpPr>
          <p:nvPr/>
        </p:nvCxnSpPr>
        <p:spPr>
          <a:xfrm>
            <a:off x="6224810" y="3724048"/>
            <a:ext cx="1318985" cy="2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326F139-DC27-CE4E-843A-46143CD662F4}"/>
              </a:ext>
            </a:extLst>
          </p:cNvPr>
          <p:cNvSpPr/>
          <p:nvPr/>
        </p:nvSpPr>
        <p:spPr>
          <a:xfrm>
            <a:off x="4177393" y="5410609"/>
            <a:ext cx="1087664" cy="497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09354D-FA89-3E4C-A2F6-E7A678358D04}"/>
              </a:ext>
            </a:extLst>
          </p:cNvPr>
          <p:cNvSpPr/>
          <p:nvPr/>
        </p:nvSpPr>
        <p:spPr>
          <a:xfrm>
            <a:off x="5583910" y="5410608"/>
            <a:ext cx="1284516" cy="49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A7045D-BB61-FC40-A250-9DBAE9F762A9}"/>
              </a:ext>
            </a:extLst>
          </p:cNvPr>
          <p:cNvSpPr/>
          <p:nvPr/>
        </p:nvSpPr>
        <p:spPr>
          <a:xfrm>
            <a:off x="7188419" y="5410609"/>
            <a:ext cx="127907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algorithms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41BDC1A-80FC-0542-8225-697BE61BC5C2}"/>
              </a:ext>
            </a:extLst>
          </p:cNvPr>
          <p:cNvSpPr/>
          <p:nvPr/>
        </p:nvSpPr>
        <p:spPr>
          <a:xfrm>
            <a:off x="4389211" y="6430740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DL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F87480-2127-F840-A513-68D87A793BA0}"/>
              </a:ext>
            </a:extLst>
          </p:cNvPr>
          <p:cNvSpPr/>
          <p:nvPr/>
        </p:nvSpPr>
        <p:spPr>
          <a:xfrm>
            <a:off x="5265057" y="6430740"/>
            <a:ext cx="914173" cy="301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DSAAC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103F52-A9AD-B141-9B39-75546B52047C}"/>
              </a:ext>
            </a:extLst>
          </p:cNvPr>
          <p:cNvSpPr/>
          <p:nvPr/>
        </p:nvSpPr>
        <p:spPr>
          <a:xfrm>
            <a:off x="6271760" y="6427837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302996-DC87-714F-B0FC-1929BCDDA6F9}"/>
              </a:ext>
            </a:extLst>
          </p:cNvPr>
          <p:cNvSpPr/>
          <p:nvPr/>
        </p:nvSpPr>
        <p:spPr>
          <a:xfrm>
            <a:off x="7197272" y="6430740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6CC313-6AE7-5A42-B903-FAE7D7574E08}"/>
              </a:ext>
            </a:extLst>
          </p:cNvPr>
          <p:cNvSpPr/>
          <p:nvPr/>
        </p:nvSpPr>
        <p:spPr>
          <a:xfrm>
            <a:off x="7959272" y="6430740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IA</a:t>
            </a:r>
            <a:endParaRPr kumimoji="1" lang="zh-CN" altLang="en-US" dirty="0"/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47655F3-5987-9E4C-94E4-F141145FE71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4721225" y="5907815"/>
            <a:ext cx="0" cy="52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0653E204-8C28-4A48-A08D-194CDC1E00CA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5722144" y="5907815"/>
            <a:ext cx="504024" cy="52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00964BD-34C8-5D43-807A-CF1F1BA5A696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6226168" y="5907815"/>
            <a:ext cx="377606" cy="52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A80A4E9-FBDD-2742-9001-735817019685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7529286" y="5715409"/>
            <a:ext cx="298672" cy="71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1D533DF-DCC3-2142-8504-FA3C93CE9D1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827958" y="5715409"/>
            <a:ext cx="463328" cy="71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FE3EA74-C31D-C04D-9980-8FD63470C37B}"/>
              </a:ext>
            </a:extLst>
          </p:cNvPr>
          <p:cNvSpPr/>
          <p:nvPr/>
        </p:nvSpPr>
        <p:spPr>
          <a:xfrm>
            <a:off x="5798453" y="4894309"/>
            <a:ext cx="852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books</a:t>
            </a:r>
            <a:endParaRPr kumimoji="1" lang="zh-CN" altLang="en-US" dirty="0"/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96BA6F7D-2C83-6647-9707-0148D4EEC57F}"/>
              </a:ext>
            </a:extLst>
          </p:cNvPr>
          <p:cNvCxnSpPr>
            <a:cxnSpLocks/>
            <a:stCxn id="34" idx="2"/>
            <a:endCxn id="21" idx="0"/>
          </p:cNvCxnSpPr>
          <p:nvPr/>
        </p:nvCxnSpPr>
        <p:spPr>
          <a:xfrm flipH="1">
            <a:off x="4721225" y="5199109"/>
            <a:ext cx="1503585" cy="2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9729081A-2D9F-134E-9D0F-CCAFEEF755E0}"/>
              </a:ext>
            </a:extLst>
          </p:cNvPr>
          <p:cNvCxnSpPr>
            <a:cxnSpLocks/>
            <a:stCxn id="34" idx="2"/>
            <a:endCxn id="22" idx="0"/>
          </p:cNvCxnSpPr>
          <p:nvPr/>
        </p:nvCxnSpPr>
        <p:spPr>
          <a:xfrm>
            <a:off x="6224810" y="5199109"/>
            <a:ext cx="1358" cy="211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BBEB9F0-E645-0742-86A7-73FD9206D1AB}"/>
              </a:ext>
            </a:extLst>
          </p:cNvPr>
          <p:cNvCxnSpPr>
            <a:cxnSpLocks/>
            <a:stCxn id="34" idx="2"/>
            <a:endCxn id="23" idx="0"/>
          </p:cNvCxnSpPr>
          <p:nvPr/>
        </p:nvCxnSpPr>
        <p:spPr>
          <a:xfrm>
            <a:off x="6224810" y="5199109"/>
            <a:ext cx="1603148" cy="2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AA33420F-9977-E241-A4FF-EBCB1C9B0B62}"/>
              </a:ext>
            </a:extLst>
          </p:cNvPr>
          <p:cNvSpPr/>
          <p:nvPr/>
        </p:nvSpPr>
        <p:spPr>
          <a:xfrm>
            <a:off x="1698631" y="4278492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</a:t>
            </a:r>
            <a:endParaRPr kumimoji="1"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25223C9-054B-C44E-A220-3C40FA54495F}"/>
              </a:ext>
            </a:extLst>
          </p:cNvPr>
          <p:cNvSpPr/>
          <p:nvPr/>
        </p:nvSpPr>
        <p:spPr>
          <a:xfrm>
            <a:off x="1564067" y="3724048"/>
            <a:ext cx="929606" cy="36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DSAAC</a:t>
            </a:r>
            <a:endParaRPr kumimoji="1" lang="zh-CN" altLang="en-US" sz="16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401BEDB-2C3A-6342-B159-E19E1E322DE4}"/>
              </a:ext>
            </a:extLst>
          </p:cNvPr>
          <p:cNvSpPr/>
          <p:nvPr/>
        </p:nvSpPr>
        <p:spPr>
          <a:xfrm>
            <a:off x="1698631" y="4734655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IA</a:t>
            </a:r>
            <a:endParaRPr kumimoji="1"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2047AAD-41E6-6643-B018-A8551636E9BC}"/>
              </a:ext>
            </a:extLst>
          </p:cNvPr>
          <p:cNvSpPr/>
          <p:nvPr/>
        </p:nvSpPr>
        <p:spPr>
          <a:xfrm>
            <a:off x="1699717" y="5251771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359BBF7-E7D8-0E4E-BC77-A105B928A7F0}"/>
              </a:ext>
            </a:extLst>
          </p:cNvPr>
          <p:cNvSpPr/>
          <p:nvPr/>
        </p:nvSpPr>
        <p:spPr>
          <a:xfrm>
            <a:off x="1702970" y="5727207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DL</a:t>
            </a:r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A1C6ED7-9F02-224C-9C33-29208838ACBC}"/>
              </a:ext>
            </a:extLst>
          </p:cNvPr>
          <p:cNvSpPr/>
          <p:nvPr/>
        </p:nvSpPr>
        <p:spPr>
          <a:xfrm>
            <a:off x="2774724" y="5257891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</a:t>
            </a:r>
            <a:endParaRPr kumimoji="1"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A8D3FBF-5B1A-744B-B538-750334D6C447}"/>
              </a:ext>
            </a:extLst>
          </p:cNvPr>
          <p:cNvSpPr/>
          <p:nvPr/>
        </p:nvSpPr>
        <p:spPr>
          <a:xfrm>
            <a:off x="2642336" y="5727207"/>
            <a:ext cx="93204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DSAAC</a:t>
            </a:r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A80BAFD-81CA-704D-97DB-D00A931F7735}"/>
              </a:ext>
            </a:extLst>
          </p:cNvPr>
          <p:cNvSpPr/>
          <p:nvPr/>
        </p:nvSpPr>
        <p:spPr>
          <a:xfrm>
            <a:off x="2776310" y="4751717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IA</a:t>
            </a:r>
            <a:endParaRPr kumimoji="1"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8BAC003-3BA9-214F-8C6D-78B63962AD6F}"/>
              </a:ext>
            </a:extLst>
          </p:cNvPr>
          <p:cNvSpPr/>
          <p:nvPr/>
        </p:nvSpPr>
        <p:spPr>
          <a:xfrm>
            <a:off x="2774724" y="4256256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D93C9C0-1976-244C-817E-4261D568C138}"/>
              </a:ext>
            </a:extLst>
          </p:cNvPr>
          <p:cNvSpPr/>
          <p:nvPr/>
        </p:nvSpPr>
        <p:spPr>
          <a:xfrm>
            <a:off x="2776316" y="3783148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DL</a:t>
            </a:r>
            <a:endParaRPr kumimoji="1" lang="zh-CN" altLang="en-US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34424418-1CF0-FC41-8293-3817EC54E184}"/>
              </a:ext>
            </a:extLst>
          </p:cNvPr>
          <p:cNvCxnSpPr>
            <a:cxnSpLocks/>
            <a:stCxn id="74" idx="2"/>
            <a:endCxn id="73" idx="0"/>
          </p:cNvCxnSpPr>
          <p:nvPr/>
        </p:nvCxnSpPr>
        <p:spPr>
          <a:xfrm>
            <a:off x="2028870" y="4087948"/>
            <a:ext cx="1775" cy="19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79EA61A-E711-B74C-B6CB-2D89EB760ED7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>
            <a:off x="2030645" y="4583292"/>
            <a:ext cx="0" cy="15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A8D6F1A1-BFD7-7D49-83C5-EE57064C931D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2030645" y="5039455"/>
            <a:ext cx="1086" cy="212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21586F06-CFA5-B242-B70C-706DC9E82B22}"/>
              </a:ext>
            </a:extLst>
          </p:cNvPr>
          <p:cNvCxnSpPr>
            <a:stCxn id="76" idx="2"/>
            <a:endCxn id="77" idx="0"/>
          </p:cNvCxnSpPr>
          <p:nvPr/>
        </p:nvCxnSpPr>
        <p:spPr>
          <a:xfrm>
            <a:off x="2031731" y="5556571"/>
            <a:ext cx="3253" cy="17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18319EA4-B279-064C-BFB6-B267EBCAB680}"/>
              </a:ext>
            </a:extLst>
          </p:cNvPr>
          <p:cNvCxnSpPr>
            <a:stCxn id="82" idx="2"/>
            <a:endCxn id="81" idx="0"/>
          </p:cNvCxnSpPr>
          <p:nvPr/>
        </p:nvCxnSpPr>
        <p:spPr>
          <a:xfrm flipH="1">
            <a:off x="3106738" y="4087948"/>
            <a:ext cx="1592" cy="16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5F28D275-2C45-D442-8341-B2E50162DC3B}"/>
              </a:ext>
            </a:extLst>
          </p:cNvPr>
          <p:cNvCxnSpPr>
            <a:stCxn id="81" idx="2"/>
            <a:endCxn id="80" idx="0"/>
          </p:cNvCxnSpPr>
          <p:nvPr/>
        </p:nvCxnSpPr>
        <p:spPr>
          <a:xfrm>
            <a:off x="3106738" y="4561056"/>
            <a:ext cx="1586" cy="19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E8A064A0-E91E-FE41-B7D4-123507E840C6}"/>
              </a:ext>
            </a:extLst>
          </p:cNvPr>
          <p:cNvCxnSpPr>
            <a:stCxn id="80" idx="2"/>
            <a:endCxn id="78" idx="0"/>
          </p:cNvCxnSpPr>
          <p:nvPr/>
        </p:nvCxnSpPr>
        <p:spPr>
          <a:xfrm flipH="1">
            <a:off x="3106738" y="5056517"/>
            <a:ext cx="1586" cy="20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31AD7148-019A-9547-B5D8-7B1B58741F4C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3106738" y="5562691"/>
            <a:ext cx="1622" cy="16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04E85869-1BD1-9E49-862C-DAC591E2B617}"/>
              </a:ext>
            </a:extLst>
          </p:cNvPr>
          <p:cNvSpPr/>
          <p:nvPr/>
        </p:nvSpPr>
        <p:spPr>
          <a:xfrm>
            <a:off x="9635679" y="3945708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</a:t>
            </a:r>
            <a:endParaRPr kumimoji="1" lang="zh-CN" altLang="en-US" dirty="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884C1FF-E853-0246-B9DC-2E4F1790CA48}"/>
              </a:ext>
            </a:extLst>
          </p:cNvPr>
          <p:cNvSpPr/>
          <p:nvPr/>
        </p:nvSpPr>
        <p:spPr>
          <a:xfrm>
            <a:off x="10419070" y="3938451"/>
            <a:ext cx="893165" cy="30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DSAAC</a:t>
            </a:r>
            <a:endParaRPr kumimoji="1" lang="zh-CN" altLang="en-US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85351AA-1894-144E-8A80-3BB335BD51A0}"/>
              </a:ext>
            </a:extLst>
          </p:cNvPr>
          <p:cNvSpPr/>
          <p:nvPr/>
        </p:nvSpPr>
        <p:spPr>
          <a:xfrm>
            <a:off x="9635679" y="4630316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IA</a:t>
            </a:r>
            <a:endParaRPr kumimoji="1"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645F558-B157-FC42-8EB6-A68EAEA9E526}"/>
              </a:ext>
            </a:extLst>
          </p:cNvPr>
          <p:cNvSpPr/>
          <p:nvPr/>
        </p:nvSpPr>
        <p:spPr>
          <a:xfrm>
            <a:off x="10544269" y="4623059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B5BA5A2-665C-6549-AE51-8F66D3185C2E}"/>
              </a:ext>
            </a:extLst>
          </p:cNvPr>
          <p:cNvSpPr/>
          <p:nvPr/>
        </p:nvSpPr>
        <p:spPr>
          <a:xfrm>
            <a:off x="10128621" y="5408843"/>
            <a:ext cx="6640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DL</a:t>
            </a:r>
            <a:endParaRPr kumimoji="1" lang="zh-CN" altLang="en-US" dirty="0"/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48F61531-D86A-474E-AEE5-D546C5FA3416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9967693" y="4250508"/>
            <a:ext cx="0" cy="37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9578FDAD-39B1-2747-855D-7089EFD6F1FC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>
            <a:off x="10865653" y="4240349"/>
            <a:ext cx="10630" cy="38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3B5E64F8-11BF-0542-BCF7-C6F588866717}"/>
              </a:ext>
            </a:extLst>
          </p:cNvPr>
          <p:cNvCxnSpPr>
            <a:cxnSpLocks/>
            <a:stCxn id="102" idx="2"/>
            <a:endCxn id="103" idx="0"/>
          </p:cNvCxnSpPr>
          <p:nvPr/>
        </p:nvCxnSpPr>
        <p:spPr>
          <a:xfrm flipH="1">
            <a:off x="9967693" y="4240349"/>
            <a:ext cx="897960" cy="38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FD0D9651-D5AD-9B4D-A8B2-D85868B561C4}"/>
              </a:ext>
            </a:extLst>
          </p:cNvPr>
          <p:cNvCxnSpPr>
            <a:cxnSpLocks/>
            <a:stCxn id="101" idx="2"/>
            <a:endCxn id="104" idx="0"/>
          </p:cNvCxnSpPr>
          <p:nvPr/>
        </p:nvCxnSpPr>
        <p:spPr>
          <a:xfrm>
            <a:off x="9967693" y="4250508"/>
            <a:ext cx="908590" cy="37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EFECED12-51A5-7249-95A0-E2286C88A444}"/>
              </a:ext>
            </a:extLst>
          </p:cNvPr>
          <p:cNvCxnSpPr>
            <a:stCxn id="103" idx="2"/>
            <a:endCxn id="105" idx="0"/>
          </p:cNvCxnSpPr>
          <p:nvPr/>
        </p:nvCxnSpPr>
        <p:spPr>
          <a:xfrm>
            <a:off x="9967693" y="4935116"/>
            <a:ext cx="492942" cy="47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A194D29-E38F-6D46-9EF2-18EC11A3D160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 flipH="1">
            <a:off x="10460635" y="4927859"/>
            <a:ext cx="415648" cy="48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A3DE-E345-1141-9A5D-0DE793AC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6" y="20371"/>
            <a:ext cx="10515600" cy="846391"/>
          </a:xfrm>
        </p:spPr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3DCBE-BB82-AB4B-B492-715B5DAE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1385"/>
            <a:ext cx="10515600" cy="5896615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</a:p>
          <a:p>
            <a:pPr lvl="1"/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books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(press,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title,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content),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information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interest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pile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papers</a:t>
            </a:r>
          </a:p>
          <a:p>
            <a:r>
              <a:rPr kumimoji="1" lang="en-US" altLang="zh-CN" sz="3200" dirty="0"/>
              <a:t>structure</a:t>
            </a:r>
          </a:p>
          <a:p>
            <a:pPr lvl="1"/>
            <a:r>
              <a:rPr kumimoji="1" lang="en-US" altLang="zh-CN" sz="2800" dirty="0"/>
              <a:t>an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organization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books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given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some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relations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between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them</a:t>
            </a:r>
          </a:p>
          <a:p>
            <a:r>
              <a:rPr kumimoji="1" lang="en-US" altLang="zh-CN" sz="3200" dirty="0"/>
              <a:t>relations</a:t>
            </a:r>
          </a:p>
          <a:p>
            <a:pPr lvl="1"/>
            <a:r>
              <a:rPr kumimoji="1" lang="en-US" altLang="zh-CN" sz="2800" dirty="0"/>
              <a:t>set,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graph,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tree,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linear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0C63FD0-7CFC-E141-AA6F-B7921BFCC568}"/>
              </a:ext>
            </a:extLst>
          </p:cNvPr>
          <p:cNvGrpSpPr/>
          <p:nvPr/>
        </p:nvGrpSpPr>
        <p:grpSpPr>
          <a:xfrm>
            <a:off x="1249080" y="5231939"/>
            <a:ext cx="843672" cy="983990"/>
            <a:chOff x="1578428" y="5644894"/>
            <a:chExt cx="843672" cy="98399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220EFBE-594D-FC4A-A669-0AFB0F36C1EC}"/>
                </a:ext>
              </a:extLst>
            </p:cNvPr>
            <p:cNvSpPr/>
            <p:nvPr/>
          </p:nvSpPr>
          <p:spPr>
            <a:xfrm>
              <a:off x="1578428" y="584562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3A66E8E-5E98-7640-9CD2-29414D8E93C4}"/>
                </a:ext>
              </a:extLst>
            </p:cNvPr>
            <p:cNvSpPr/>
            <p:nvPr/>
          </p:nvSpPr>
          <p:spPr>
            <a:xfrm>
              <a:off x="1638299" y="6127628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E1AAED5-E312-1746-9381-624F9D21260B}"/>
                </a:ext>
              </a:extLst>
            </p:cNvPr>
            <p:cNvSpPr/>
            <p:nvPr/>
          </p:nvSpPr>
          <p:spPr>
            <a:xfrm>
              <a:off x="1835481" y="5681656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94E7E2B-437E-814F-9D44-76260285AA70}"/>
                </a:ext>
              </a:extLst>
            </p:cNvPr>
            <p:cNvSpPr/>
            <p:nvPr/>
          </p:nvSpPr>
          <p:spPr>
            <a:xfrm>
              <a:off x="1962147" y="5956864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1F06B-F6C5-2844-9977-554CDE7265DD}"/>
                </a:ext>
              </a:extLst>
            </p:cNvPr>
            <p:cNvSpPr/>
            <p:nvPr/>
          </p:nvSpPr>
          <p:spPr>
            <a:xfrm>
              <a:off x="2188038" y="6231727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2628C41-5156-0B40-866F-BDDD51A0834C}"/>
                </a:ext>
              </a:extLst>
            </p:cNvPr>
            <p:cNvSpPr/>
            <p:nvPr/>
          </p:nvSpPr>
          <p:spPr>
            <a:xfrm>
              <a:off x="2302357" y="5644894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84BBEE1-C9FA-554B-BF4B-5AEBDBBFDBA9}"/>
                </a:ext>
              </a:extLst>
            </p:cNvPr>
            <p:cNvSpPr/>
            <p:nvPr/>
          </p:nvSpPr>
          <p:spPr>
            <a:xfrm>
              <a:off x="1955224" y="6509141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0860B21-D12F-9F4B-B406-28B80A3C3675}"/>
              </a:ext>
            </a:extLst>
          </p:cNvPr>
          <p:cNvGrpSpPr/>
          <p:nvPr/>
        </p:nvGrpSpPr>
        <p:grpSpPr>
          <a:xfrm>
            <a:off x="9094213" y="5455230"/>
            <a:ext cx="1616533" cy="130630"/>
            <a:chOff x="3075218" y="5837121"/>
            <a:chExt cx="1616533" cy="13063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7F37E42-7120-2F40-88A5-6A80E19AD363}"/>
                </a:ext>
              </a:extLst>
            </p:cNvPr>
            <p:cNvSpPr/>
            <p:nvPr/>
          </p:nvSpPr>
          <p:spPr>
            <a:xfrm>
              <a:off x="3075218" y="5848008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B3794E5-3FB6-484F-9045-EEF8F1F6494C}"/>
                </a:ext>
              </a:extLst>
            </p:cNvPr>
            <p:cNvSpPr/>
            <p:nvPr/>
          </p:nvSpPr>
          <p:spPr>
            <a:xfrm>
              <a:off x="3374576" y="5845627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A379F-8317-3043-9B0C-9D84E2010321}"/>
                </a:ext>
              </a:extLst>
            </p:cNvPr>
            <p:cNvSpPr/>
            <p:nvPr/>
          </p:nvSpPr>
          <p:spPr>
            <a:xfrm>
              <a:off x="3673934" y="5845627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F08748-55EC-4F4D-9CF1-AD12DADEB600}"/>
                </a:ext>
              </a:extLst>
            </p:cNvPr>
            <p:cNvSpPr/>
            <p:nvPr/>
          </p:nvSpPr>
          <p:spPr>
            <a:xfrm>
              <a:off x="3973292" y="5845626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5BB1DEF-33E9-E44D-B9AC-771F80078099}"/>
                </a:ext>
              </a:extLst>
            </p:cNvPr>
            <p:cNvSpPr/>
            <p:nvPr/>
          </p:nvSpPr>
          <p:spPr>
            <a:xfrm>
              <a:off x="4272650" y="5845625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33DCDD0-273D-DD4E-9F62-4398B76CC5D9}"/>
                </a:ext>
              </a:extLst>
            </p:cNvPr>
            <p:cNvSpPr/>
            <p:nvPr/>
          </p:nvSpPr>
          <p:spPr>
            <a:xfrm>
              <a:off x="4572008" y="5837121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08DB8D9F-9FB8-EE40-BACE-5D02AF09F6D4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3194961" y="5905499"/>
              <a:ext cx="179615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22C65AA3-3ED9-9A48-BB8E-DB1C70F1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760" y="5905494"/>
              <a:ext cx="179615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AB91ED89-77AF-7C4A-9B28-0F0EBF603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3677" y="5905494"/>
              <a:ext cx="179615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2CEE0331-1CF0-9540-AAB7-30F03DE7E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594" y="5905494"/>
              <a:ext cx="179615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1C478B32-4B01-6548-B6B6-E7B666560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1509" y="5894608"/>
              <a:ext cx="179615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B17BAC8-AEA5-904A-9E6B-A02E5362C38D}"/>
              </a:ext>
            </a:extLst>
          </p:cNvPr>
          <p:cNvGrpSpPr/>
          <p:nvPr/>
        </p:nvGrpSpPr>
        <p:grpSpPr>
          <a:xfrm>
            <a:off x="6352980" y="4839333"/>
            <a:ext cx="2013868" cy="1471279"/>
            <a:chOff x="7335479" y="5286638"/>
            <a:chExt cx="2013868" cy="147127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D50A63F-FC8B-C346-BBC2-108FBD000225}"/>
                </a:ext>
              </a:extLst>
            </p:cNvPr>
            <p:cNvSpPr/>
            <p:nvPr/>
          </p:nvSpPr>
          <p:spPr>
            <a:xfrm>
              <a:off x="8298865" y="5286638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B469C1F-A657-BD4A-A317-9514713434BF}"/>
                </a:ext>
              </a:extLst>
            </p:cNvPr>
            <p:cNvSpPr/>
            <p:nvPr/>
          </p:nvSpPr>
          <p:spPr>
            <a:xfrm>
              <a:off x="7346355" y="5726840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DCAFA3-D5EB-2948-BA15-9ADEA85E58FC}"/>
                </a:ext>
              </a:extLst>
            </p:cNvPr>
            <p:cNvSpPr/>
            <p:nvPr/>
          </p:nvSpPr>
          <p:spPr>
            <a:xfrm>
              <a:off x="7335479" y="6208921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D67A305-EA8C-6548-97FC-8D35427B1C5B}"/>
                </a:ext>
              </a:extLst>
            </p:cNvPr>
            <p:cNvSpPr/>
            <p:nvPr/>
          </p:nvSpPr>
          <p:spPr>
            <a:xfrm>
              <a:off x="7945071" y="572683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5A32241-18B7-C842-98A4-0F02CF21663A}"/>
                </a:ext>
              </a:extLst>
            </p:cNvPr>
            <p:cNvSpPr/>
            <p:nvPr/>
          </p:nvSpPr>
          <p:spPr>
            <a:xfrm>
              <a:off x="9104400" y="5738396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6C5A576-0346-6340-A4A3-6B6CCF6B8563}"/>
                </a:ext>
              </a:extLst>
            </p:cNvPr>
            <p:cNvSpPr/>
            <p:nvPr/>
          </p:nvSpPr>
          <p:spPr>
            <a:xfrm>
              <a:off x="8543787" y="5718334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D4DFF9C-9F46-724A-9DF1-9F815D290063}"/>
                </a:ext>
              </a:extLst>
            </p:cNvPr>
            <p:cNvSpPr/>
            <p:nvPr/>
          </p:nvSpPr>
          <p:spPr>
            <a:xfrm>
              <a:off x="8238994" y="6208534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5BA5154-70A2-3141-AF82-0A65A42AFFBB}"/>
                </a:ext>
              </a:extLst>
            </p:cNvPr>
            <p:cNvSpPr/>
            <p:nvPr/>
          </p:nvSpPr>
          <p:spPr>
            <a:xfrm>
              <a:off x="7961409" y="6208921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9A6C921-8DE4-A14C-87B5-A650DCB506BB}"/>
                </a:ext>
              </a:extLst>
            </p:cNvPr>
            <p:cNvSpPr/>
            <p:nvPr/>
          </p:nvSpPr>
          <p:spPr>
            <a:xfrm>
              <a:off x="7700167" y="6208921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0C9EAFD-9C0D-014F-A51F-54DDFF7B6B3D}"/>
                </a:ext>
              </a:extLst>
            </p:cNvPr>
            <p:cNvSpPr/>
            <p:nvPr/>
          </p:nvSpPr>
          <p:spPr>
            <a:xfrm>
              <a:off x="9104400" y="6224177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FB735DF-CA78-C740-B80B-BFF37061F644}"/>
                </a:ext>
              </a:extLst>
            </p:cNvPr>
            <p:cNvSpPr/>
            <p:nvPr/>
          </p:nvSpPr>
          <p:spPr>
            <a:xfrm>
              <a:off x="8984657" y="6627975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9A84502-783E-E042-8567-D7738AB457E4}"/>
                </a:ext>
              </a:extLst>
            </p:cNvPr>
            <p:cNvSpPr/>
            <p:nvPr/>
          </p:nvSpPr>
          <p:spPr>
            <a:xfrm>
              <a:off x="9229604" y="6638174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DA8A7356-E0A0-8C4A-B2A4-BE97A9E3228C}"/>
                </a:ext>
              </a:extLst>
            </p:cNvPr>
            <p:cNvCxnSpPr>
              <a:cxnSpLocks/>
              <a:stCxn id="16" idx="7"/>
              <a:endCxn id="15" idx="4"/>
            </p:cNvCxnSpPr>
            <p:nvPr/>
          </p:nvCxnSpPr>
          <p:spPr>
            <a:xfrm flipV="1">
              <a:off x="7448562" y="5406381"/>
              <a:ext cx="910175" cy="3379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CD8B2E2E-3C84-F043-907E-87CB252654AA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8004943" y="5406381"/>
              <a:ext cx="353793" cy="320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FE2B842F-FC40-634F-9315-35AC59D2097D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8376272" y="5406381"/>
              <a:ext cx="227387" cy="311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6918C91F-3729-6A48-B5A9-12847C66AE9C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>
              <a:off x="8358737" y="5406381"/>
              <a:ext cx="805535" cy="33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84834A49-2D8A-944B-B3C6-4FBA6F0DE2EA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 flipH="1">
              <a:off x="7395351" y="5846583"/>
              <a:ext cx="10876" cy="36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685D0C33-1DC4-B548-8240-A32935625DA9}"/>
                </a:ext>
              </a:extLst>
            </p:cNvPr>
            <p:cNvCxnSpPr>
              <a:stCxn id="18" idx="4"/>
              <a:endCxn id="23" idx="0"/>
            </p:cNvCxnSpPr>
            <p:nvPr/>
          </p:nvCxnSpPr>
          <p:spPr>
            <a:xfrm flipH="1">
              <a:off x="7760039" y="5846582"/>
              <a:ext cx="244904" cy="362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7F1A14B7-93C2-7842-A9FB-C84CF265FA85}"/>
                </a:ext>
              </a:extLst>
            </p:cNvPr>
            <p:cNvCxnSpPr>
              <a:cxnSpLocks/>
              <a:stCxn id="18" idx="4"/>
              <a:endCxn id="22" idx="0"/>
            </p:cNvCxnSpPr>
            <p:nvPr/>
          </p:nvCxnSpPr>
          <p:spPr>
            <a:xfrm>
              <a:off x="8004943" y="5846582"/>
              <a:ext cx="16338" cy="362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21243699-9EE6-7F41-B4F2-0A97C7DC5939}"/>
                </a:ext>
              </a:extLst>
            </p:cNvPr>
            <p:cNvCxnSpPr>
              <a:cxnSpLocks/>
              <a:stCxn id="18" idx="4"/>
              <a:endCxn id="21" idx="0"/>
            </p:cNvCxnSpPr>
            <p:nvPr/>
          </p:nvCxnSpPr>
          <p:spPr>
            <a:xfrm>
              <a:off x="8004943" y="5846582"/>
              <a:ext cx="293923" cy="361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490D53FE-72E9-7749-AFD5-F255A3F66626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>
              <a:off x="9164272" y="5858139"/>
              <a:ext cx="0" cy="366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CAC3B1A4-9625-EA42-A198-53F1F1B89743}"/>
                </a:ext>
              </a:extLst>
            </p:cNvPr>
            <p:cNvCxnSpPr>
              <a:stCxn id="24" idx="4"/>
              <a:endCxn id="25" idx="0"/>
            </p:cNvCxnSpPr>
            <p:nvPr/>
          </p:nvCxnSpPr>
          <p:spPr>
            <a:xfrm flipH="1">
              <a:off x="9044529" y="6343920"/>
              <a:ext cx="119743" cy="284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>
              <a:extLst>
                <a:ext uri="{FF2B5EF4-FFF2-40B4-BE49-F238E27FC236}">
                  <a16:creationId xmlns:a16="http://schemas.microsoft.com/office/drawing/2014/main" id="{3125EA94-D960-4B48-ABA5-5BC871DFB704}"/>
                </a:ext>
              </a:extLst>
            </p:cNvPr>
            <p:cNvCxnSpPr>
              <a:cxnSpLocks/>
              <a:stCxn id="24" idx="4"/>
              <a:endCxn id="26" idx="0"/>
            </p:cNvCxnSpPr>
            <p:nvPr/>
          </p:nvCxnSpPr>
          <p:spPr>
            <a:xfrm>
              <a:off x="9164272" y="6343920"/>
              <a:ext cx="125204" cy="29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F59CEAFA-6036-754C-B81F-BE19600928D4}"/>
              </a:ext>
            </a:extLst>
          </p:cNvPr>
          <p:cNvGrpSpPr/>
          <p:nvPr/>
        </p:nvGrpSpPr>
        <p:grpSpPr>
          <a:xfrm>
            <a:off x="3514511" y="4990861"/>
            <a:ext cx="2120009" cy="1378923"/>
            <a:chOff x="8558902" y="5190089"/>
            <a:chExt cx="2120009" cy="1378923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286DE43-E561-8944-A606-CA4CEE0C1479}"/>
                </a:ext>
              </a:extLst>
            </p:cNvPr>
            <p:cNvSpPr/>
            <p:nvPr/>
          </p:nvSpPr>
          <p:spPr>
            <a:xfrm>
              <a:off x="8558902" y="5371692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E23A1B5-5064-3644-B671-5F2C4D7B3901}"/>
                </a:ext>
              </a:extLst>
            </p:cNvPr>
            <p:cNvSpPr/>
            <p:nvPr/>
          </p:nvSpPr>
          <p:spPr>
            <a:xfrm>
              <a:off x="9339964" y="519008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D000D04-D7ED-DB4A-AE79-7A053D080253}"/>
                </a:ext>
              </a:extLst>
            </p:cNvPr>
            <p:cNvSpPr/>
            <p:nvPr/>
          </p:nvSpPr>
          <p:spPr>
            <a:xfrm>
              <a:off x="9661094" y="585412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C153BA8-6F86-7744-9999-261746B7589E}"/>
                </a:ext>
              </a:extLst>
            </p:cNvPr>
            <p:cNvSpPr/>
            <p:nvPr/>
          </p:nvSpPr>
          <p:spPr>
            <a:xfrm>
              <a:off x="9100480" y="5834736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B1F556C-0F3F-AA4B-B0A5-A65D6B028B87}"/>
                </a:ext>
              </a:extLst>
            </p:cNvPr>
            <p:cNvSpPr/>
            <p:nvPr/>
          </p:nvSpPr>
          <p:spPr>
            <a:xfrm>
              <a:off x="8980737" y="644926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8A06C81-7633-4244-B70C-A2AD386AFFC5}"/>
                </a:ext>
              </a:extLst>
            </p:cNvPr>
            <p:cNvSpPr/>
            <p:nvPr/>
          </p:nvSpPr>
          <p:spPr>
            <a:xfrm>
              <a:off x="10559168" y="5845623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4072667-CFFA-8041-B0B4-C2094D0F59AB}"/>
                </a:ext>
              </a:extLst>
            </p:cNvPr>
            <p:cNvSpPr/>
            <p:nvPr/>
          </p:nvSpPr>
          <p:spPr>
            <a:xfrm>
              <a:off x="10028513" y="6449269"/>
              <a:ext cx="119743" cy="119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CCF97AD9-8389-2B41-AE35-53D70E695415}"/>
                </a:ext>
              </a:extLst>
            </p:cNvPr>
            <p:cNvCxnSpPr>
              <a:stCxn id="37" idx="7"/>
              <a:endCxn id="38" idx="2"/>
            </p:cNvCxnSpPr>
            <p:nvPr/>
          </p:nvCxnSpPr>
          <p:spPr>
            <a:xfrm flipV="1">
              <a:off x="8661109" y="5249961"/>
              <a:ext cx="678855" cy="13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A31D7488-F13B-654D-81DA-9068D55453AD}"/>
                </a:ext>
              </a:extLst>
            </p:cNvPr>
            <p:cNvCxnSpPr>
              <a:stCxn id="38" idx="5"/>
              <a:endCxn id="39" idx="1"/>
            </p:cNvCxnSpPr>
            <p:nvPr/>
          </p:nvCxnSpPr>
          <p:spPr>
            <a:xfrm>
              <a:off x="9442171" y="5292296"/>
              <a:ext cx="236459" cy="579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B65CC9EB-76E7-5840-B012-C2355ACDA072}"/>
                </a:ext>
              </a:extLst>
            </p:cNvPr>
            <p:cNvCxnSpPr>
              <a:stCxn id="40" idx="1"/>
              <a:endCxn id="37" idx="4"/>
            </p:cNvCxnSpPr>
            <p:nvPr/>
          </p:nvCxnSpPr>
          <p:spPr>
            <a:xfrm flipH="1" flipV="1">
              <a:off x="8618774" y="5491435"/>
              <a:ext cx="499242" cy="360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21A159B9-13D2-5A46-818E-8B5F12DB43ED}"/>
                </a:ext>
              </a:extLst>
            </p:cNvPr>
            <p:cNvCxnSpPr>
              <a:stCxn id="40" idx="5"/>
              <a:endCxn id="39" idx="2"/>
            </p:cNvCxnSpPr>
            <p:nvPr/>
          </p:nvCxnSpPr>
          <p:spPr>
            <a:xfrm flipV="1">
              <a:off x="9202687" y="5914001"/>
              <a:ext cx="458407" cy="22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>
              <a:extLst>
                <a:ext uri="{FF2B5EF4-FFF2-40B4-BE49-F238E27FC236}">
                  <a16:creationId xmlns:a16="http://schemas.microsoft.com/office/drawing/2014/main" id="{C404AC6B-8DBE-C74F-AC32-F031ADAFE2CF}"/>
                </a:ext>
              </a:extLst>
            </p:cNvPr>
            <p:cNvCxnSpPr>
              <a:cxnSpLocks/>
              <a:stCxn id="40" idx="4"/>
              <a:endCxn id="41" idx="0"/>
            </p:cNvCxnSpPr>
            <p:nvPr/>
          </p:nvCxnSpPr>
          <p:spPr>
            <a:xfrm flipH="1">
              <a:off x="9040609" y="5954479"/>
              <a:ext cx="119743" cy="494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>
              <a:extLst>
                <a:ext uri="{FF2B5EF4-FFF2-40B4-BE49-F238E27FC236}">
                  <a16:creationId xmlns:a16="http://schemas.microsoft.com/office/drawing/2014/main" id="{D5FD40AC-31AE-F746-9A9A-6DE8D5E8F8E2}"/>
                </a:ext>
              </a:extLst>
            </p:cNvPr>
            <p:cNvCxnSpPr>
              <a:stCxn id="39" idx="6"/>
              <a:endCxn id="42" idx="2"/>
            </p:cNvCxnSpPr>
            <p:nvPr/>
          </p:nvCxnSpPr>
          <p:spPr>
            <a:xfrm flipV="1">
              <a:off x="9780837" y="5905495"/>
              <a:ext cx="778331" cy="8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6B1E6BFE-BCDC-9E4C-A26A-D750B1948CB3}"/>
                </a:ext>
              </a:extLst>
            </p:cNvPr>
            <p:cNvCxnSpPr>
              <a:stCxn id="41" idx="7"/>
              <a:endCxn id="43" idx="2"/>
            </p:cNvCxnSpPr>
            <p:nvPr/>
          </p:nvCxnSpPr>
          <p:spPr>
            <a:xfrm>
              <a:off x="9082944" y="6466805"/>
              <a:ext cx="945569" cy="42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4ECA9E23-5937-BD4E-B5FB-080F6FF24B95}"/>
                </a:ext>
              </a:extLst>
            </p:cNvPr>
            <p:cNvCxnSpPr>
              <a:endCxn id="42" idx="4"/>
            </p:cNvCxnSpPr>
            <p:nvPr/>
          </p:nvCxnSpPr>
          <p:spPr>
            <a:xfrm flipV="1">
              <a:off x="10170002" y="5965366"/>
              <a:ext cx="449038" cy="491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71603859-B2E1-7C48-AC44-367A371285B5}"/>
                </a:ext>
              </a:extLst>
            </p:cNvPr>
            <p:cNvCxnSpPr>
              <a:stCxn id="37" idx="4"/>
              <a:endCxn id="41" idx="1"/>
            </p:cNvCxnSpPr>
            <p:nvPr/>
          </p:nvCxnSpPr>
          <p:spPr>
            <a:xfrm>
              <a:off x="8618774" y="5491435"/>
              <a:ext cx="379499" cy="975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3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246C6-4FF9-ED44-8986-EAF45A2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19F3A-9E4B-9245-82D7-20DE038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structures</a:t>
            </a:r>
          </a:p>
          <a:p>
            <a:pPr lvl="1"/>
            <a:r>
              <a:rPr kumimoji="1" lang="en-US" altLang="zh-CN" sz="2800" dirty="0"/>
              <a:t>DSAAC</a:t>
            </a:r>
          </a:p>
          <a:p>
            <a:pPr lvl="2"/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organizing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pPr lvl="2"/>
            <a:endParaRPr kumimoji="1" lang="en-US" altLang="zh-CN" sz="2400" dirty="0"/>
          </a:p>
          <a:p>
            <a:pPr lvl="2"/>
            <a:endParaRPr kumimoji="1" lang="en-US" altLang="zh-CN" sz="2400" dirty="0"/>
          </a:p>
          <a:p>
            <a:pPr lvl="1"/>
            <a:r>
              <a:rPr kumimoji="1" lang="en-US" altLang="zh-CN" sz="2800" dirty="0"/>
              <a:t>Dictionary of Algorithms and Data Structures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(NIST)</a:t>
            </a:r>
          </a:p>
          <a:p>
            <a:pPr lvl="2"/>
            <a:r>
              <a:rPr lang="en-US" altLang="zh-CN" sz="2400" dirty="0"/>
              <a:t>an </a:t>
            </a:r>
            <a:r>
              <a:rPr lang="en-US" altLang="zh-CN" sz="2400" b="1" dirty="0"/>
              <a:t>organization</a:t>
            </a:r>
            <a:r>
              <a:rPr lang="en-US" altLang="zh-CN" sz="2400" dirty="0"/>
              <a:t> of information, usually in memory, for better </a:t>
            </a:r>
            <a:r>
              <a:rPr lang="en-US" altLang="zh-CN" sz="2400" i="1" dirty="0">
                <a:hlinkClick r:id="rId2"/>
              </a:rPr>
              <a:t>algorithm</a:t>
            </a:r>
            <a:r>
              <a:rPr lang="en-US" altLang="zh-CN" sz="2400" dirty="0"/>
              <a:t> </a:t>
            </a:r>
            <a:r>
              <a:rPr lang="en-US" altLang="zh-CN" sz="2400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efficiency</a:t>
            </a:r>
            <a:r>
              <a:rPr lang="en-US" altLang="zh-CN" sz="2400" dirty="0"/>
              <a:t>, such as </a:t>
            </a:r>
            <a:r>
              <a:rPr lang="en-US" altLang="zh-CN" sz="2400" i="1" dirty="0">
                <a:hlinkClick r:id="rId4"/>
              </a:rPr>
              <a:t>queue</a:t>
            </a:r>
            <a:r>
              <a:rPr lang="en-US" altLang="zh-CN" sz="2400" dirty="0"/>
              <a:t>, </a:t>
            </a:r>
            <a:r>
              <a:rPr lang="en-US" altLang="zh-CN" sz="2400" i="1" dirty="0">
                <a:hlinkClick r:id="rId5"/>
              </a:rPr>
              <a:t>stack</a:t>
            </a:r>
            <a:r>
              <a:rPr lang="en-US" altLang="zh-CN" sz="2400" dirty="0"/>
              <a:t>, </a:t>
            </a:r>
            <a:r>
              <a:rPr lang="en-US" altLang="zh-CN" sz="2400" i="1" dirty="0">
                <a:hlinkClick r:id="rId6"/>
              </a:rPr>
              <a:t>linked list</a:t>
            </a:r>
            <a:r>
              <a:rPr lang="en-US" altLang="zh-CN" sz="2400" dirty="0"/>
              <a:t>, </a:t>
            </a:r>
            <a:r>
              <a:rPr lang="en-US" altLang="zh-CN" sz="2400" i="1" dirty="0">
                <a:hlinkClick r:id="rId7"/>
              </a:rPr>
              <a:t>heap</a:t>
            </a:r>
            <a:r>
              <a:rPr lang="en-US" altLang="zh-CN" sz="2400" dirty="0"/>
              <a:t>, </a:t>
            </a:r>
            <a:r>
              <a:rPr lang="en-US" altLang="zh-CN" sz="2400" i="1" dirty="0">
                <a:hlinkClick r:id="rId8"/>
              </a:rPr>
              <a:t>dictionary</a:t>
            </a:r>
            <a:r>
              <a:rPr lang="en-US" altLang="zh-CN" sz="2400" dirty="0"/>
              <a:t>, and </a:t>
            </a:r>
            <a:r>
              <a:rPr lang="en-US" altLang="zh-CN" sz="2400" i="1" dirty="0">
                <a:hlinkClick r:id="rId9"/>
              </a:rPr>
              <a:t>tree</a:t>
            </a:r>
            <a:r>
              <a:rPr lang="en-US" altLang="zh-CN" sz="2400" dirty="0"/>
              <a:t>, or conceptual unity, such as the name and address of a person</a:t>
            </a:r>
          </a:p>
        </p:txBody>
      </p:sp>
    </p:spTree>
    <p:extLst>
      <p:ext uri="{BB962C8B-B14F-4D97-AF65-F5344CB8AC3E}">
        <p14:creationId xmlns:p14="http://schemas.microsoft.com/office/powerpoint/2010/main" val="15133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1CA1-FB8C-2E4B-8E93-2A15DA6B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0CA05-FC64-E342-B89C-FC3C69370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 need to </a:t>
            </a:r>
            <a:r>
              <a:rPr kumimoji="1" lang="en-US" altLang="zh-CN" dirty="0">
                <a:solidFill>
                  <a:srgbClr val="FF0000"/>
                </a:solidFill>
              </a:rPr>
              <a:t>organize</a:t>
            </a:r>
            <a:r>
              <a:rPr kumimoji="1" lang="en-US" altLang="zh-CN" dirty="0"/>
              <a:t> these data to make better </a:t>
            </a:r>
            <a:r>
              <a:rPr kumimoji="1" lang="en-US" altLang="zh-CN" dirty="0">
                <a:solidFill>
                  <a:srgbClr val="FF0000"/>
                </a:solidFill>
              </a:rPr>
              <a:t>use</a:t>
            </a:r>
            <a:r>
              <a:rPr kumimoji="1" lang="en-US" altLang="zh-CN" dirty="0"/>
              <a:t> of them</a:t>
            </a:r>
            <a:endParaRPr kumimoji="1" lang="zh-CN" altLang="en-US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F64F943B-D6C0-A84B-A0FF-99C586CC8A66}"/>
              </a:ext>
            </a:extLst>
          </p:cNvPr>
          <p:cNvSpPr/>
          <p:nvPr/>
        </p:nvSpPr>
        <p:spPr>
          <a:xfrm>
            <a:off x="3812345" y="1659988"/>
            <a:ext cx="407963" cy="8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B36CF1-603A-244F-A072-5319EF9049DA}"/>
              </a:ext>
            </a:extLst>
          </p:cNvPr>
          <p:cNvSpPr txBox="1"/>
          <p:nvPr/>
        </p:nvSpPr>
        <p:spPr>
          <a:xfrm>
            <a:off x="2679261" y="2844225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</a:t>
            </a:r>
            <a:endParaRPr kumimoji="1" lang="zh-CN" altLang="en-US" sz="3200" dirty="0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3A4EEBD6-4A0B-274B-8E1B-34D5B9A3C8D0}"/>
              </a:ext>
            </a:extLst>
          </p:cNvPr>
          <p:cNvSpPr/>
          <p:nvPr/>
        </p:nvSpPr>
        <p:spPr>
          <a:xfrm>
            <a:off x="9655328" y="1659988"/>
            <a:ext cx="407963" cy="8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B41393-E6C5-544C-B83F-4B35A29CAA49}"/>
              </a:ext>
            </a:extLst>
          </p:cNvPr>
          <p:cNvSpPr txBox="1"/>
          <p:nvPr/>
        </p:nvSpPr>
        <p:spPr>
          <a:xfrm>
            <a:off x="8889331" y="2844224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Algorithm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4550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BBAF1-544A-A449-9A7D-B04D88A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A6204-7DB5-3243-9DFA-26B6DCCE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science</a:t>
            </a:r>
          </a:p>
          <a:p>
            <a:pPr lvl="1"/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</a:p>
          <a:p>
            <a:pPr lvl="2"/>
            <a:r>
              <a:rPr kumimoji="1" lang="en-US" altLang="zh-CN" dirty="0"/>
              <a:t>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structures</a:t>
            </a:r>
          </a:p>
          <a:p>
            <a:pPr lvl="2"/>
            <a:r>
              <a:rPr kumimoji="1" lang="en-US" altLang="zh-CN" dirty="0"/>
              <a:t>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</a:p>
          <a:p>
            <a:r>
              <a:rPr lang="en-US" altLang="zh-CN" dirty="0"/>
              <a:t>Prerequisite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lvl="1"/>
            <a:r>
              <a:rPr kumimoji="1" lang="en-US" altLang="zh-CN" dirty="0"/>
              <a:t>High-level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languages</a:t>
            </a:r>
          </a:p>
          <a:p>
            <a:pPr lvl="2"/>
            <a:r>
              <a:rPr kumimoji="1" lang="en-US" altLang="zh-CN" dirty="0"/>
              <a:t>C/C++,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Java,</a:t>
            </a:r>
            <a:r>
              <a:rPr kumimoji="1" lang="zh-CN" altLang="en-US" dirty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prerequisite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</a:p>
          <a:p>
            <a:pPr lvl="1"/>
            <a:r>
              <a:rPr kumimoji="1" lang="en-US" altLang="zh-CN" dirty="0"/>
              <a:t>Operating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systems: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queue,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</a:p>
          <a:p>
            <a:pPr lvl="1"/>
            <a:r>
              <a:rPr kumimoji="1" lang="en-US" altLang="zh-CN" dirty="0"/>
              <a:t>Compilers: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stack,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</a:p>
          <a:p>
            <a:pPr lvl="1"/>
            <a:r>
              <a:rPr kumimoji="1" lang="en-US" altLang="zh-CN" dirty="0"/>
              <a:t>Databases: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06898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8816E-8FA5-B941-826F-C543A9B9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covered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124F9-35B3-7B4D-B892-4E08CCFA1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abstract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types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structures</a:t>
            </a:r>
          </a:p>
          <a:p>
            <a:pPr lvl="1"/>
            <a:r>
              <a:rPr kumimoji="1" lang="en-US" altLang="zh-CN" sz="2800" dirty="0"/>
              <a:t>lists,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stacks,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queues</a:t>
            </a:r>
          </a:p>
          <a:p>
            <a:pPr lvl="1"/>
            <a:r>
              <a:rPr kumimoji="1" lang="en-US" altLang="zh-CN" sz="2800" dirty="0"/>
              <a:t>hash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tables,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heaps,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trees,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graphs</a:t>
            </a:r>
          </a:p>
          <a:p>
            <a:r>
              <a:rPr kumimoji="1" lang="en-US" altLang="zh-CN" sz="3200" dirty="0"/>
              <a:t>basic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algorithms</a:t>
            </a:r>
          </a:p>
          <a:p>
            <a:pPr lvl="1"/>
            <a:r>
              <a:rPr kumimoji="1" lang="en-US" altLang="zh-CN" sz="2800" dirty="0"/>
              <a:t>create,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destroy,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insert,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delete,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traverse</a:t>
            </a:r>
          </a:p>
          <a:p>
            <a:pPr lvl="1"/>
            <a:r>
              <a:rPr kumimoji="1" lang="en-US" altLang="zh-CN" sz="2800" dirty="0"/>
              <a:t>sort,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</a:p>
          <a:p>
            <a:pPr lvl="1"/>
            <a:r>
              <a:rPr kumimoji="1" lang="en-US" altLang="zh-CN" sz="2800" dirty="0"/>
              <a:t>other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graph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algorithms</a:t>
            </a:r>
          </a:p>
          <a:p>
            <a:r>
              <a:rPr kumimoji="1" lang="en-US" altLang="zh-CN" sz="3200" dirty="0"/>
              <a:t>algorithm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pPr lvl="1"/>
            <a:r>
              <a:rPr kumimoji="1" lang="en-US" altLang="zh-CN" sz="2800" dirty="0"/>
              <a:t>complexity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89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02DA3-5808-E24F-A39D-C4A9BD10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D5AD6-CB41-6145-87AD-21CBB68E4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your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goal?</a:t>
            </a:r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familiarize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yourself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with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fundamental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algorithms</a:t>
            </a:r>
          </a:p>
          <a:p>
            <a:r>
              <a:rPr kumimoji="1" lang="en-US" altLang="zh-CN" sz="3200" dirty="0"/>
              <a:t>analysis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algorithms</a:t>
            </a:r>
          </a:p>
          <a:p>
            <a:r>
              <a:rPr kumimoji="1" lang="en-US" altLang="zh-CN" sz="3200" dirty="0"/>
              <a:t>use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basic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solve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problems</a:t>
            </a:r>
          </a:p>
          <a:p>
            <a:r>
              <a:rPr kumimoji="1" lang="en-US" altLang="zh-CN" sz="3200" dirty="0"/>
              <a:t>develop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your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own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381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AC7CC-1EDC-9247-8F33-1C24A62E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89B14-82EE-C64B-B1DA-3DFBC87F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learn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lecture</a:t>
            </a:r>
          </a:p>
          <a:p>
            <a:r>
              <a:rPr kumimoji="1" lang="en-US" altLang="zh-CN" sz="3200" dirty="0"/>
              <a:t>read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text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book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carefully</a:t>
            </a:r>
          </a:p>
          <a:p>
            <a:r>
              <a:rPr kumimoji="1" lang="en-US" altLang="zh-CN" sz="3200" dirty="0"/>
              <a:t>coding</a:t>
            </a:r>
          </a:p>
          <a:p>
            <a:r>
              <a:rPr kumimoji="1" lang="en-US" altLang="zh-CN" sz="3200" dirty="0"/>
              <a:t>ask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questions</a:t>
            </a:r>
          </a:p>
          <a:p>
            <a:r>
              <a:rPr kumimoji="1" lang="en-US" altLang="zh-CN" sz="3200" dirty="0"/>
              <a:t>make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good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internet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answers</a:t>
            </a:r>
          </a:p>
          <a:p>
            <a:r>
              <a:rPr kumimoji="1" lang="en-US" altLang="zh-CN" sz="3200" dirty="0"/>
              <a:t>review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array, pointer, struct and relevant concepts in C</a:t>
            </a:r>
          </a:p>
          <a:p>
            <a:r>
              <a:rPr kumimoji="1" lang="en-US" altLang="zh-CN" sz="3200" dirty="0"/>
              <a:t>practice, practice and practice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66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A202E-143A-3F4C-98C1-CB932A38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7CF35-8818-9F47-B386-F0D97EFC2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</a:p>
          <a:p>
            <a:pPr lvl="1"/>
            <a:r>
              <a:rPr kumimoji="1" lang="en-US" altLang="zh-CN" sz="2800" dirty="0"/>
              <a:t>organize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computers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416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C25FC-FDE2-DB40-ADAF-0ED866D9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0A301-AB9D-3F4E-94EE-2DA59B52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What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“Data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structure”?</a:t>
            </a:r>
          </a:p>
          <a:p>
            <a:r>
              <a:rPr kumimoji="1" lang="en-US" altLang="zh-CN" sz="3600" dirty="0"/>
              <a:t>Why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we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need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learn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“Data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structure”?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9104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99B2B-10CE-5142-A53C-96D11B61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do?</a:t>
            </a:r>
            <a:endParaRPr kumimoji="1"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A44B8BA-B05C-2948-A86C-F118E0FF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71" y="1906589"/>
            <a:ext cx="2429330" cy="1007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8111B6-9976-094A-A796-F48757E39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2" y="1756005"/>
            <a:ext cx="2899228" cy="1087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E4D2FA-8C05-9E46-A6E9-1C7557B83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30" y="2019461"/>
            <a:ext cx="2794002" cy="60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524FBE-4B3A-AD43-A5BE-25CEFC3B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689" y="1906589"/>
            <a:ext cx="1863330" cy="717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19988D-2662-D84E-B7B9-2F4AE4563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909" y="3620724"/>
            <a:ext cx="3183891" cy="23773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A2D411-9128-4146-B9D8-D01F04405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871" y="3826645"/>
            <a:ext cx="2794000" cy="13081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E065A9-C240-B446-8F37-03688C5DD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408" y="3802764"/>
            <a:ext cx="2979964" cy="16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F73E2-0F74-E441-990A-6F3F8EAC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things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98649-BDD9-7140-B997-58141B91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computing</a:t>
            </a:r>
          </a:p>
          <a:p>
            <a:pPr lvl="1"/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desktop/notebook computer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can execute 1 billion times per second</a:t>
            </a:r>
          </a:p>
          <a:p>
            <a:pPr lvl="1"/>
            <a:r>
              <a:rPr kumimoji="1" lang="en-US" altLang="zh-CN" sz="2800" dirty="0"/>
              <a:t>we have learned the basics of programming language</a:t>
            </a:r>
          </a:p>
          <a:p>
            <a:r>
              <a:rPr kumimoji="1" lang="en-US" altLang="zh-CN" sz="3200" dirty="0"/>
              <a:t>storing</a:t>
            </a:r>
          </a:p>
          <a:p>
            <a:pPr lvl="1"/>
            <a:r>
              <a:rPr kumimoji="1" lang="en-US" altLang="zh-CN" sz="2800" dirty="0"/>
              <a:t>an ordinary computer can store terabytes of content</a:t>
            </a:r>
          </a:p>
          <a:p>
            <a:pPr lvl="1"/>
            <a:r>
              <a:rPr kumimoji="1" lang="en-US" altLang="zh-CN" sz="2800" dirty="0"/>
              <a:t>let’s learn how to process large amounts of </a:t>
            </a:r>
            <a:r>
              <a:rPr kumimoji="1" lang="en-US" altLang="zh-CN" sz="2800" dirty="0">
                <a:solidFill>
                  <a:srgbClr val="FF0000"/>
                </a:solidFill>
              </a:rPr>
              <a:t>data</a:t>
            </a:r>
            <a:r>
              <a:rPr kumimoji="1" lang="en-US" altLang="zh-CN" sz="2800" dirty="0"/>
              <a:t> with computers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426444-1986-5344-AA66-C2589D3704B7}"/>
              </a:ext>
            </a:extLst>
          </p:cNvPr>
          <p:cNvSpPr txBox="1"/>
          <p:nvPr/>
        </p:nvSpPr>
        <p:spPr>
          <a:xfrm>
            <a:off x="3320143" y="5040086"/>
            <a:ext cx="773801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We need to convert application tasks into </a:t>
            </a:r>
          </a:p>
          <a:p>
            <a:r>
              <a:rPr kumimoji="1" lang="en-US" altLang="zh-CN" sz="2400" dirty="0"/>
              <a:t>computing and storage tasks that computers are good at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11E551-8BEF-DF48-8CE8-D4E5BD214043}"/>
              </a:ext>
            </a:extLst>
          </p:cNvPr>
          <p:cNvSpPr txBox="1"/>
          <p:nvPr/>
        </p:nvSpPr>
        <p:spPr>
          <a:xfrm>
            <a:off x="3193577" y="915659"/>
            <a:ext cx="5096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faster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than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human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brains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🧠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4334B0-4CB1-BE46-8C29-86536B96F339}"/>
              </a:ext>
            </a:extLst>
          </p:cNvPr>
          <p:cNvSpPr txBox="1"/>
          <p:nvPr/>
        </p:nvSpPr>
        <p:spPr>
          <a:xfrm>
            <a:off x="2429302" y="2738347"/>
            <a:ext cx="5889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larger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than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traditional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media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📚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E1986-91B2-8844-9C33-6CA1AAB5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64"/>
            <a:ext cx="10515600" cy="6632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efficiency!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3BCC0-8E51-A043-AE23-80D27A8EB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955" y="801511"/>
            <a:ext cx="5334000" cy="6025637"/>
          </a:xfrm>
        </p:spPr>
        <p:txBody>
          <a:bodyPr>
            <a:normAutofit/>
          </a:bodyPr>
          <a:lstStyle/>
          <a:p>
            <a:r>
              <a:rPr lang="en-US" altLang="zh-CN" i="1" dirty="0" err="1"/>
              <a:t>Encyclopædia</a:t>
            </a:r>
            <a:r>
              <a:rPr lang="en-US" altLang="zh-CN" i="1" dirty="0"/>
              <a:t> Britannica</a:t>
            </a:r>
            <a:r>
              <a:rPr lang="zh-CN" altLang="en-US" i="1" dirty="0"/>
              <a:t> </a:t>
            </a:r>
            <a:r>
              <a:rPr lang="en-US" altLang="zh-CN" dirty="0"/>
              <a:t>(1768-)</a:t>
            </a:r>
          </a:p>
          <a:p>
            <a:pPr lvl="1"/>
            <a:r>
              <a:rPr kumimoji="1" lang="en-US" altLang="zh-CN" dirty="0"/>
              <a:t>32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r>
              <a:rPr kumimoji="1" lang="en-US" altLang="zh-CN" baseline="30000" dirty="0"/>
              <a:t>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(2010)</a:t>
            </a:r>
          </a:p>
          <a:p>
            <a:pPr lvl="1"/>
            <a:r>
              <a:rPr lang="en-US" altLang="zh-CN" dirty="0"/>
              <a:t>32,640 pages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Wikipedia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(2001-)</a:t>
            </a:r>
          </a:p>
          <a:p>
            <a:pPr lvl="1"/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6,164,266  articles in English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(2020)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90985-DB73-D148-A336-BFCD56490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01511"/>
            <a:ext cx="5181600" cy="537545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monthly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</a:p>
          <a:p>
            <a:pPr lvl="1"/>
            <a:r>
              <a:rPr kumimoji="1" lang="en-US" altLang="zh-CN" dirty="0"/>
              <a:t>Facebook:</a:t>
            </a:r>
            <a:r>
              <a:rPr kumimoji="1" lang="zh-CN" altLang="en-US" dirty="0"/>
              <a:t> </a:t>
            </a:r>
            <a:r>
              <a:rPr kumimoji="1" lang="en-US" altLang="zh-CN" dirty="0"/>
              <a:t>2.41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</a:p>
          <a:p>
            <a:pPr lvl="1"/>
            <a:r>
              <a:rPr kumimoji="1" lang="en-US" altLang="zh-CN" dirty="0"/>
              <a:t>WeChat: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1.13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</a:p>
          <a:p>
            <a:pPr lvl="1"/>
            <a:r>
              <a:rPr kumimoji="1" lang="en-US" altLang="zh-CN" dirty="0"/>
              <a:t>Weibo:</a:t>
            </a:r>
            <a:r>
              <a:rPr kumimoji="1" lang="zh-CN" altLang="en-US" dirty="0"/>
              <a:t> </a:t>
            </a:r>
            <a:r>
              <a:rPr kumimoji="1" lang="en-US" altLang="zh-CN" dirty="0"/>
              <a:t>465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</a:t>
            </a:r>
          </a:p>
          <a:p>
            <a:pPr lvl="1"/>
            <a:r>
              <a:rPr kumimoji="1" lang="en-US" altLang="zh-CN" dirty="0"/>
              <a:t>Twitter: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330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</a:t>
            </a:r>
          </a:p>
          <a:p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</a:p>
          <a:p>
            <a:pPr lvl="1"/>
            <a:r>
              <a:rPr kumimoji="1" lang="en-US" altLang="zh-CN" dirty="0"/>
              <a:t>5.61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black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dirty="0"/>
              <a:t>Sagittarius A*,</a:t>
            </a:r>
            <a:r>
              <a:rPr lang="zh-CN" altLang="en-US" dirty="0"/>
              <a:t> </a:t>
            </a:r>
            <a:r>
              <a:rPr kumimoji="1" lang="en-US" altLang="zh-CN" dirty="0"/>
              <a:t>April</a:t>
            </a:r>
            <a:r>
              <a:rPr kumimoji="1" lang="zh-CN" altLang="en-US" dirty="0"/>
              <a:t> </a:t>
            </a:r>
            <a:r>
              <a:rPr kumimoji="1" lang="en-US" altLang="zh-CN" dirty="0"/>
              <a:t>1-April</a:t>
            </a:r>
            <a:r>
              <a:rPr kumimoji="1" lang="zh-CN" altLang="en-US" dirty="0"/>
              <a:t> </a:t>
            </a:r>
            <a:r>
              <a:rPr kumimoji="1" lang="en-US" altLang="zh-CN" dirty="0"/>
              <a:t>4,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2017)</a:t>
            </a:r>
          </a:p>
          <a:p>
            <a:pPr lvl="1"/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PB</a:t>
            </a:r>
            <a:r>
              <a:rPr kumimoji="1" lang="zh-CN" altLang="en-US" dirty="0"/>
              <a:t> </a:t>
            </a:r>
            <a:r>
              <a:rPr kumimoji="1" lang="en-US" altLang="zh-CN" dirty="0"/>
              <a:t>(7000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TB)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6F8205-3F30-2640-8AF9-93AE36AD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22" y="2250456"/>
            <a:ext cx="1988258" cy="1892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23085-E39B-4446-A491-D93CC986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240" y="5506788"/>
            <a:ext cx="1399822" cy="12785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7D807-5182-7D4D-A8CC-042E7F597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00" r="18538"/>
          <a:stretch/>
        </p:blipFill>
        <p:spPr>
          <a:xfrm>
            <a:off x="10769600" y="5509966"/>
            <a:ext cx="1422400" cy="1348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C4DDFB-9176-7B4C-822F-C481BABFC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1289" y="801511"/>
            <a:ext cx="663222" cy="6632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3F9A17-344D-2243-8FC2-E58D5B6C6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1045" y="2809238"/>
            <a:ext cx="663222" cy="663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F12DD4-D640-F746-82C3-6C3D0BFED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1289" y="1480538"/>
            <a:ext cx="664350" cy="6643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F6E1A9-830F-0142-989E-8F7367492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9917" y="2144888"/>
            <a:ext cx="664350" cy="664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4C5E91-0D9D-FF40-9BCD-703D52433878}"/>
              </a:ext>
            </a:extLst>
          </p:cNvPr>
          <p:cNvSpPr txBox="1"/>
          <p:nvPr/>
        </p:nvSpPr>
        <p:spPr>
          <a:xfrm>
            <a:off x="4068387" y="6056489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How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to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manage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these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data?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4DC17-EE88-EF43-A6CE-8E0B4A3D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87B5B-3800-1449-B28F-A6B760DF3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dictionary</a:t>
            </a:r>
          </a:p>
          <a:p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library</a:t>
            </a:r>
          </a:p>
          <a:p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nearest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milk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tea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store</a:t>
            </a:r>
          </a:p>
          <a:p>
            <a:r>
              <a:rPr kumimoji="1" lang="en-US" altLang="zh-CN" dirty="0"/>
              <a:t>recommend a </a:t>
            </a:r>
            <a:r>
              <a:rPr kumimoji="1" lang="en-US" altLang="zh-CN" dirty="0">
                <a:solidFill>
                  <a:srgbClr val="FF0000"/>
                </a:solidFill>
              </a:rPr>
              <a:t>movie</a:t>
            </a:r>
            <a:r>
              <a:rPr kumimoji="1" lang="en-US" altLang="zh-CN" dirty="0"/>
              <a:t> suitable for dating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4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0D765-15A7-EF4C-AAE3-59871940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1B077-A3DC-0841-9AF4-014AB4124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what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can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you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find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this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photo?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D3F511-7646-B54D-A6CE-4EC173E1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54" y="2653614"/>
            <a:ext cx="5335784" cy="40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E0BDB-A239-0D4E-8C50-90BBD87D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8FE69-61B6-6045-8569-3BF0EA8B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机械工业出版社，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数据结构与算法分析</a:t>
            </a:r>
            <a:r>
              <a:rPr kumimoji="1" lang="en-US" altLang="zh-CN" dirty="0"/>
              <a:t>——C</a:t>
            </a:r>
            <a:r>
              <a:rPr kumimoji="1" lang="zh-CN" altLang="en-US" dirty="0"/>
              <a:t>语言描述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，简称</a:t>
            </a:r>
            <a:r>
              <a:rPr kumimoji="1" lang="en-US" altLang="zh-CN" dirty="0"/>
              <a:t>DSAAC</a:t>
            </a:r>
          </a:p>
          <a:p>
            <a:r>
              <a:rPr kumimoji="1" lang="zh-CN" altLang="en-US" dirty="0"/>
              <a:t>清华大学出版社，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数据结构（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语言版）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，简称</a:t>
            </a:r>
            <a:r>
              <a:rPr kumimoji="1" lang="en-US" altLang="zh-CN" dirty="0"/>
              <a:t>DS</a:t>
            </a:r>
          </a:p>
          <a:p>
            <a:r>
              <a:rPr kumimoji="1" lang="zh-CN" altLang="en-US" dirty="0"/>
              <a:t>机械工业出版社，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算法导论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，简称</a:t>
            </a:r>
            <a:r>
              <a:rPr kumimoji="1" lang="en-US" altLang="zh-CN" dirty="0"/>
              <a:t>IA</a:t>
            </a:r>
          </a:p>
          <a:p>
            <a:r>
              <a:rPr kumimoji="1" lang="zh-CN" altLang="en-US" dirty="0"/>
              <a:t>人民邮电出版社，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算法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，简称</a:t>
            </a:r>
            <a:r>
              <a:rPr kumimoji="1" lang="en-US" altLang="zh-CN" dirty="0"/>
              <a:t>A</a:t>
            </a:r>
          </a:p>
          <a:p>
            <a:r>
              <a:rPr kumimoji="1" lang="zh-CN" altLang="en-US" dirty="0"/>
              <a:t>人民邮电出版社，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深度学习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，简称</a:t>
            </a:r>
            <a:r>
              <a:rPr kumimoji="1" lang="en-US" altLang="zh-CN" dirty="0"/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383581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39E86-3307-D64A-B7D6-8AB2E1F1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organizations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F2682-520F-3040-BF0A-E1CCFF2A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have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books</a:t>
            </a:r>
          </a:p>
          <a:p>
            <a:pPr lvl="1"/>
            <a:r>
              <a:rPr kumimoji="1" lang="en-US" altLang="zh-CN" sz="2800" dirty="0"/>
              <a:t>{DSAAC,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DL}</a:t>
            </a:r>
          </a:p>
          <a:p>
            <a:r>
              <a:rPr kumimoji="1" lang="en-US" altLang="zh-CN" sz="3200" dirty="0"/>
              <a:t>also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sequence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books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down)</a:t>
            </a:r>
          </a:p>
          <a:p>
            <a:pPr lvl="1"/>
            <a:r>
              <a:rPr kumimoji="1" lang="en-US" altLang="zh-CN" sz="2800" dirty="0"/>
              <a:t>(DSAAC,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DL)</a:t>
            </a:r>
          </a:p>
          <a:p>
            <a:r>
              <a:rPr kumimoji="1" lang="en-US" altLang="zh-CN" sz="3200" dirty="0"/>
              <a:t>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down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up)</a:t>
            </a:r>
          </a:p>
          <a:p>
            <a:pPr lvl="1"/>
            <a:r>
              <a:rPr kumimoji="1" lang="en-US" altLang="zh-CN" sz="2800" dirty="0"/>
              <a:t>(DL,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IA,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DSAAC)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AE07D-74AA-2D4B-8C78-D84B899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86" y="4122964"/>
            <a:ext cx="3646714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1012</Words>
  <Application>Microsoft Macintosh PowerPoint</Application>
  <PresentationFormat>宽屏</PresentationFormat>
  <Paragraphs>180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Data Structure and Algorithm:  An Introduction</vt:lpstr>
      <vt:lpstr>Outline</vt:lpstr>
      <vt:lpstr>What a computer can do?</vt:lpstr>
      <vt:lpstr>Computers can only do TWO things</vt:lpstr>
      <vt:lpstr>efficiency!</vt:lpstr>
      <vt:lpstr>data management</vt:lpstr>
      <vt:lpstr>Data structure: how the data is viewed</vt:lpstr>
      <vt:lpstr>a pile of books</vt:lpstr>
      <vt:lpstr>organizations</vt:lpstr>
      <vt:lpstr>organizations</vt:lpstr>
      <vt:lpstr>structures</vt:lpstr>
      <vt:lpstr>data structure</vt:lpstr>
      <vt:lpstr>definition</vt:lpstr>
      <vt:lpstr>PowerPoint 演示文稿</vt:lpstr>
      <vt:lpstr>Why learning this course</vt:lpstr>
      <vt:lpstr>covered topics</vt:lpstr>
      <vt:lpstr>course goals</vt:lpstr>
      <vt:lpstr>how to learn this course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Structure:  An Introduction</dc:title>
  <dc:creator>astronaut guo</dc:creator>
  <cp:lastModifiedBy>astronaut guo</cp:lastModifiedBy>
  <cp:revision>16</cp:revision>
  <dcterms:created xsi:type="dcterms:W3CDTF">2020-09-26T08:31:54Z</dcterms:created>
  <dcterms:modified xsi:type="dcterms:W3CDTF">2020-09-27T01:45:20Z</dcterms:modified>
</cp:coreProperties>
</file>